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081068" cy="362494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основная образовательная программа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22017" y="4380411"/>
            <a:ext cx="6400800" cy="2151018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endParaRPr lang="ru-RU" sz="9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429" y="145143"/>
            <a:ext cx="11408228" cy="6415314"/>
          </a:xfrm>
        </p:spPr>
        <p:txBody>
          <a:bodyPr>
            <a:noAutofit/>
          </a:bodyPr>
          <a:lstStyle/>
          <a:p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отделение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для обучающихся с алалией, афазией, </a:t>
            </a:r>
            <a:r>
              <a:rPr lang="ru-RU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ринолалией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дизартрией и заиканием, имеющих ОНР и нарушения чтения и письма, препятствующие обучению в ОО. </a:t>
            </a:r>
            <a:b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 освоения АООП НОО </a:t>
            </a:r>
            <a:r>
              <a:rPr lang="ru-RU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лет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 дополнительный-4 классы), выбор продолжительности обучения остается за ОО.             </a:t>
            </a:r>
            <a:b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отделение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для обучающихся с тяжелой степенью выраженности заикания при нормальном развитии речи.</a:t>
            </a:r>
            <a:b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 освоения АООП НОО 4 года. </a:t>
            </a:r>
            <a:b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1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229" y="188687"/>
            <a:ext cx="11625941" cy="641531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53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Вариант7.1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у которых отмечаются трудности произвольной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проявляющейся в условиях деятельности и организованного поведения, а также устойчивые признаки общей социально-эмоциональной незрелости. Кроме того, у данной категории обучающихся могут быть признаки легкой органической недостаточности центральной нервной системы (ЦНС), выражающиеся в повышенной психической истощаемости с сопутствующим снижением умственной работоспособности и устойчивости к интеллектуальным и эмоциональным нагрузкам, а также типичные, в разной степени выраженные, дисфункции в сферах пространственных представлений, зрительно-моторной координации, фонетико-фонематического развития,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нейродинамики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 др. Одним из важнейших условий включения обучающегося с ЗПР в среду сверстников без ограничений здоровья является устойчивость форм адаптивного поведения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15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5771" y="116114"/>
            <a:ext cx="11684000" cy="6560457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ЗПР получает образование, полностью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итоговым достижениям к моменту завершения обучения образованию обучающихся, не имеющих ограничений по возможностям здоровья, в те же сроки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(1 - 4 классы).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освоения АООП НОО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 </a:t>
            </a:r>
            <a:r>
              <a:rPr lang="ru-RU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года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сроки освоения АООП НОО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до 6 лет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разными группами обучающихся с ОВЗ дифференцированно с учетом их особых образовательных потребностей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4" y="217714"/>
            <a:ext cx="11451771" cy="63717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7.2</a:t>
            </a:r>
            <a:endParaRPr lang="ru-RU" sz="1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обучающимся </a:t>
            </a:r>
            <a:r>
              <a:rPr lang="ru-RU" sz="1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 ЗПР, которые характеризуются уровнем развития ниже возрастной </a:t>
            </a:r>
            <a:r>
              <a:rPr lang="ru-RU" sz="1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нормы</a:t>
            </a:r>
            <a:r>
              <a:rPr lang="ru-RU" sz="1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отставание может проявляться в целом или локально в отдельных функциях (замедленный темп или неравномерное становление познавательной деятельности). Отмечаются нарушения внимания, памяти, восприятия и других познавательных процессов, умственной работоспособности и целенаправленности деятельности, в той или иной степени, затрудняющие усвоение школьных норм и школьную адаптацию в целом. Произвольность, самоконтроль, </a:t>
            </a:r>
            <a:r>
              <a:rPr lang="ru-RU" sz="1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1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 поведении и деятельности, как правило, сформированы недостаточно. Обучаемость удовлетворительная, но часто избирательная и неустойчивая, зависящая от уровня сложности и субъективной привлекательности вида деятельности, а также от актуального эмоционального состояния. Возможна </a:t>
            </a:r>
            <a:r>
              <a:rPr lang="ru-RU" sz="1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неадаптивность</a:t>
            </a:r>
            <a:r>
              <a:rPr lang="ru-RU" sz="1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поведения, связанная как с недостаточным пониманием социальных норм, так и с нарушением эмоциональной регуляции, </a:t>
            </a:r>
            <a:r>
              <a:rPr lang="ru-RU" sz="1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гиперактивностью</a:t>
            </a:r>
            <a:r>
              <a:rPr lang="ru-RU" sz="1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1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43" y="595087"/>
            <a:ext cx="114372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Обучающийся с ЗПР получает образование, 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сопоставимое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по итоговым достижениям к моменту завершения обучения с образованием обучающихся, не имеющих ограничений по возможностям здоровья, в </a:t>
            </a:r>
            <a:r>
              <a:rPr lang="ru-RU" sz="4400" u="sng" dirty="0">
                <a:latin typeface="Times New Roman" pitchFamily="18" charset="0"/>
                <a:cs typeface="Times New Roman" pitchFamily="18" charset="0"/>
              </a:rPr>
              <a:t>пролонгированные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сроки обучения - </a:t>
            </a:r>
            <a:r>
              <a:rPr lang="ru-RU" sz="4400" b="1" u="sng" dirty="0">
                <a:latin typeface="Times New Roman" pitchFamily="18" charset="0"/>
                <a:cs typeface="Times New Roman" pitchFamily="18" charset="0"/>
              </a:rPr>
              <a:t>5 лет НОО</a:t>
            </a:r>
            <a:r>
              <a:rPr lang="ru-RU" sz="44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(с обязательным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введением первого доп. класса).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базе ООО обучение составляет 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5лет</a:t>
            </a:r>
            <a:endParaRPr lang="ru-RU" sz="4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751344"/>
            <a:ext cx="1146628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4.2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слабовидящих обучающихся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снижение общей и зрительной работоспособности; замедленное формирование предметно-практических действий; замедленное овладение письмом и чтением, что обусловливается нарушением взаимодействия зрительной и глазодвигательной систем, снижением координации движений, их точности, замедленным темпом формирования зрительного образа буквы, трудностями зрительного контроля; затруднение выполнения зрительных заданий, требующих согласованных движений глаз, многократных переводов взора с объекта на объект; возникновение трудностей в овладении измерительными навыками, выполнение заданий, связанных со зрительно-моторной координацией,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зрительнопространственным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анализом и синтезом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200" y="261257"/>
            <a:ext cx="1148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4.2 предполагает, что слабовидящий обучающийся получает образование, соответствующее по итоговым достижениям к моменту завершения обучения, образованию обучающихся, не имеющих ограничений по возможностям здоровья. Данный вариант стандарта предполагает пролонгированные сроки обучения:</a:t>
            </a:r>
          </a:p>
          <a:p>
            <a:pPr algn="just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пять лет (1 -5 классы)</a:t>
            </a:r>
            <a:endParaRPr lang="ru-RU" sz="4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116114"/>
            <a:ext cx="1155337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для детей с ЛУО</a:t>
            </a:r>
          </a:p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(интеллектуальными нарушениями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обучающимся с легкой степенью умственной отсталости, готовых к эмоциональному и коммуникативному взаимодействию со сверстниками в условиях образовательной организации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 АООП для обучающихся с умственной отсталостью (интеллектуальными нарушениями) составляет 9 -13 лет. </a:t>
            </a:r>
          </a:p>
        </p:txBody>
      </p:sp>
    </p:spTree>
    <p:extLst>
      <p:ext uri="{BB962C8B-B14F-4D97-AF65-F5344CB8AC3E}">
        <p14:creationId xmlns:p14="http://schemas.microsoft.com/office/powerpoint/2010/main" val="12329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075885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наполняемость класса устанавливается в зависимости от нозологической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группы: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fontAlgn="t">
              <a:buFont typeface="Arial" panose="020B0604020202020204" pitchFamily="34" charset="0"/>
              <a:buChar char="•"/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обучающихся с ТНР – 12 человек;                     </a:t>
            </a:r>
          </a:p>
          <a:p>
            <a:pPr marL="457200" indent="-457200" fontAlgn="t">
              <a:buFont typeface="Arial" panose="020B0604020202020204" pitchFamily="34" charset="0"/>
              <a:buChar char="•"/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ЗПР – 12 человек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fontAlgn="t">
              <a:buFont typeface="Arial" panose="020B0604020202020204" pitchFamily="34" charset="0"/>
              <a:buChar char="•"/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ЛУО – 12 человек;</a:t>
            </a:r>
          </a:p>
          <a:p>
            <a:pPr marL="457200" indent="-457200" fontAlgn="t">
              <a:buFont typeface="Arial" panose="020B0604020202020204" pitchFamily="34" charset="0"/>
              <a:buChar char="•"/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слабовидящих обучающихся – 12человек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 устанавливается из расчета не более 3 обучающихся при получении образования совместно с другими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>
              <a:defRPr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371" y="261257"/>
            <a:ext cx="112775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 1.2.3685-21 «Гигиенические нормативы и требования к обеспечению безопасности и (или) безвредности для человека факторов среды обитания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pPr fontAlgn="t"/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951270"/>
              </p:ext>
            </p:extLst>
          </p:nvPr>
        </p:nvGraphicFramePr>
        <p:xfrm>
          <a:off x="878113" y="2772228"/>
          <a:ext cx="10276113" cy="3701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028">
                  <a:extLst>
                    <a:ext uri="{9D8B030D-6E8A-4147-A177-3AD203B41FA5}">
                      <a16:colId xmlns:a16="http://schemas.microsoft.com/office/drawing/2014/main" val="2905290534"/>
                    </a:ext>
                  </a:extLst>
                </a:gridCol>
                <a:gridCol w="4775200">
                  <a:extLst>
                    <a:ext uri="{9D8B030D-6E8A-4147-A177-3AD203B41FA5}">
                      <a16:colId xmlns:a16="http://schemas.microsoft.com/office/drawing/2014/main" val="4244508258"/>
                    </a:ext>
                  </a:extLst>
                </a:gridCol>
                <a:gridCol w="1407885">
                  <a:extLst>
                    <a:ext uri="{9D8B030D-6E8A-4147-A177-3AD203B41FA5}">
                      <a16:colId xmlns:a16="http://schemas.microsoft.com/office/drawing/2014/main" val="479805218"/>
                    </a:ext>
                  </a:extLst>
                </a:gridCol>
              </a:tblGrid>
              <a:tr h="874139">
                <a:tc rowSpan="4"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учебного занятия,</a:t>
                      </a:r>
                    </a:p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 (сентябрь-декабрь)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мин.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51118"/>
                  </a:ext>
                </a:extLst>
              </a:tr>
              <a:tr h="7587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 (январь-май)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мин.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487832"/>
                  </a:ext>
                </a:extLst>
              </a:tr>
              <a:tr h="13095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Классы, в которых обучаются дети с ОВЗ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мин.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987315"/>
                  </a:ext>
                </a:extLst>
              </a:tr>
              <a:tr h="7587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2-11 классы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мин.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118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5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04503"/>
            <a:ext cx="11115902" cy="655755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r>
              <a:rPr lang="ru-RU" dirty="0" smtClean="0"/>
              <a:t>-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ОБРАЗОВАТЕЛЬНАЯ ПРОГРАММА, КОТОРАЯ УЧИТЫВАЕТ ОСОБЕННОСТИ ПСИХОФИЗИЧЕСКОГО РАЗВИТИЯ, ИНДИВИДУАЛЬНЫЕ ВОЗМОЖНОСТИ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ОБРАЗОВАТЕЛЬНЫЕ ПОТРЕБНОСТИ УЧАЩИХСЯ С ОВЗ.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АООП ПОЛОЖЕНЫ ТРЕБОВАНИЯ ФГОС И УЧЕБНЫЕ ПРОГРАММЫ УЧЕБНОГО ПЛАНА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КОМПЛЕКСНУЮ КОРРЕКЦИЮ/КОМПЕНСАЦИЮ НАРУШЕНИЙ РАЗВИТИЯ И СОЦИАЛЬНУЮ АДАПТАЦИЮ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4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9943" y="435430"/>
            <a:ext cx="113356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 1.2.3685-21 «Гигиенические нормативы и требования к обеспечению безопасности и (или) безвредности для человека факторов среды обитания»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50243"/>
              </p:ext>
            </p:extLst>
          </p:nvPr>
        </p:nvGraphicFramePr>
        <p:xfrm>
          <a:off x="449944" y="2046514"/>
          <a:ext cx="9942280" cy="452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570">
                  <a:extLst>
                    <a:ext uri="{9D8B030D-6E8A-4147-A177-3AD203B41FA5}">
                      <a16:colId xmlns:a16="http://schemas.microsoft.com/office/drawing/2014/main" val="2800528399"/>
                    </a:ext>
                  </a:extLst>
                </a:gridCol>
                <a:gridCol w="2485570">
                  <a:extLst>
                    <a:ext uri="{9D8B030D-6E8A-4147-A177-3AD203B41FA5}">
                      <a16:colId xmlns:a16="http://schemas.microsoft.com/office/drawing/2014/main" val="3227995115"/>
                    </a:ext>
                  </a:extLst>
                </a:gridCol>
                <a:gridCol w="2485570">
                  <a:extLst>
                    <a:ext uri="{9D8B030D-6E8A-4147-A177-3AD203B41FA5}">
                      <a16:colId xmlns:a16="http://schemas.microsoft.com/office/drawing/2014/main" val="2174402238"/>
                    </a:ext>
                  </a:extLst>
                </a:gridCol>
                <a:gridCol w="2485570">
                  <a:extLst>
                    <a:ext uri="{9D8B030D-6E8A-4147-A177-3AD203B41FA5}">
                      <a16:colId xmlns:a16="http://schemas.microsoft.com/office/drawing/2014/main" val="3044896135"/>
                    </a:ext>
                  </a:extLst>
                </a:gridCol>
              </a:tblGrid>
              <a:tr h="2058390">
                <a:tc rowSpan="3"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Учебная нагрузка при 5- дневной учебной неделе, </a:t>
                      </a:r>
                    </a:p>
                    <a:p>
                      <a:r>
                        <a:rPr lang="ru-RU" sz="32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</a:t>
                      </a:r>
                      <a:endParaRPr lang="ru-RU" sz="32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классы</a:t>
                      </a:r>
                      <a:endParaRPr lang="ru-RU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включении в расписание занятий 2-х уроков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физ.культуры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неделю</a:t>
                      </a:r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урока</a:t>
                      </a:r>
                      <a:endParaRPr lang="ru-RU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47604"/>
                  </a:ext>
                </a:extLst>
              </a:tr>
              <a:tr h="10703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классы</a:t>
                      </a:r>
                      <a:endParaRPr lang="ru-RU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которых обучаются дети с ОВЗ</a:t>
                      </a:r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уроков</a:t>
                      </a:r>
                      <a:endParaRPr lang="ru-RU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4789"/>
                  </a:ext>
                </a:extLst>
              </a:tr>
              <a:tr h="13997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5-11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которых обучаются дети с ОВЗ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уроков</a:t>
                      </a:r>
                      <a:endParaRPr lang="ru-RU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771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5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156753"/>
            <a:ext cx="10619514" cy="3021875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ПРОГРАММ ФГОС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НОО И ООО ОБУЧАЮЩИХСЯ С ОВЗ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ПРОГРАММ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2865120"/>
            <a:ext cx="10898188" cy="356180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65637"/>
              </p:ext>
            </p:extLst>
          </p:nvPr>
        </p:nvGraphicFramePr>
        <p:xfrm>
          <a:off x="684210" y="2865118"/>
          <a:ext cx="10819812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801">
                  <a:extLst>
                    <a:ext uri="{9D8B030D-6E8A-4147-A177-3AD203B41FA5}">
                      <a16:colId xmlns:a16="http://schemas.microsoft.com/office/drawing/2014/main" val="2703556120"/>
                    </a:ext>
                  </a:extLst>
                </a:gridCol>
                <a:gridCol w="4990011">
                  <a:extLst>
                    <a:ext uri="{9D8B030D-6E8A-4147-A177-3AD203B41FA5}">
                      <a16:colId xmlns:a16="http://schemas.microsoft.com/office/drawing/2014/main" val="401997371"/>
                    </a:ext>
                  </a:extLst>
                </a:gridCol>
              </a:tblGrid>
              <a:tr h="6827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КАТЕГОРИИ ДЕТЕЙ С ОВЗ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ПРОГРАММ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566700"/>
                  </a:ext>
                </a:extLst>
              </a:tr>
              <a:tr h="6827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СЛАБОВИДЯЩИЕ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559445"/>
                  </a:ext>
                </a:extLst>
              </a:tr>
              <a:tr h="6827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ТЯЖЕЛЫМИ НАРУШЕНИЯМИ РЕЧИ (ТНР)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5.1, 5.2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0578"/>
                  </a:ext>
                </a:extLst>
              </a:tr>
              <a:tr h="6827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ЗАДЕРЖКОЙ ПСИХИЧЕСКОГО РАЗВИТИЯ (ЗПР)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7.1, 7.2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10628"/>
                  </a:ext>
                </a:extLst>
              </a:tr>
              <a:tr h="6827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ЛЕГКОЙ УМСТВЕННОЙ ОТСТАЛОСТЬЮ (ЛУО)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93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6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697891" cy="58804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ВАРИАНТА АООП  ДЛЯ РЕБЕНКА С ОВЗ ОСУЩЕСТВЛЯЕТСЯ НА ОСНОВЕ РЕКОМЕНДАЦИЙ ПМПК, СФОРМУЛИРОВАННЫХ ПО РЕЗУЛЬТАТАМ ЕГО КОМПЛЕКСНОГО ПСИХОЛОГО-МЕДИКО-ПЕДАГОГИЧЕСКОГО ОБСЛЕДОВАНИЯ</a:t>
            </a:r>
            <a:endParaRPr lang="ru-RU" sz="3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166949"/>
            <a:ext cx="10436634" cy="5355771"/>
          </a:xfrm>
        </p:spPr>
        <p:txBody>
          <a:bodyPr>
            <a:normAutofit fontScale="90000"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ЦЕЛЕВОЙ РАЗДЕЛ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ОБЩЕЕ НАЗНАЧЕНИЕ, ЦЕЛИ, ЗАДАЧИ И ПЛАНИРУЕМЫЕ РЕЗУЛЬТАТЫ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ПЛАНИРУЕМЫЕ РЕЗУЛЬТАТЫ ОСВОЕНИЯ ОБУЧАЮЩИМИСЯ АООП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ДОСТИЖЕНИЯ ПЛАНИРУЕМЫХ РЕЗУЛЬТАТОВ ОСВОЕНИЯ АООП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ОБЩЕЕ СОДЕРЖАНИЕ ОБРАЗОВАНИЯ ОБУЧАЮЩИХСЯ С ОВЗ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ОТДЕЛЬНЫХ УЧЕБНЫХ ПРЕДМЕТОВ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КОРРЕКЦИОННОЙ РАБОТЫ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ОРГАНИЗАЦИОННЫЙ РАЗДЕЛ </a:t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 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СОДЕРЖАНИЕ ПРОГРАММЫ ВОСПИТАНИЯ И СОЦИАЛИЗАЦИИ ОБУЧАЮЩИХСЯ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УСЛОВИЙ РЕАЛИЗАЦИИ АООП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04504"/>
            <a:ext cx="8534400" cy="9840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АООП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323703"/>
            <a:ext cx="10567262" cy="5416731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общей культуры, духовно-нравственное, гражданское, социальное, личностное и интеллектуальное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развитие творческих способностей, сохранение и укрепление здоровья обучающихся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ОВЗ;</a:t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*достижение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освоения АООП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установок, приобретение знаний,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И навыков;</a:t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*становление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sz="1800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ОВЗ; </a:t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для удовлетворения особых образовательных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потребностей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ОВЗ;</a:t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*обеспечение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получения качественного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выявление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возможностей и способностей обучающихся с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ОВЗ,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организацию их общественно полезной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использование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образовательном процессе современных образовательных технологий </a:t>
            </a:r>
            <a:r>
              <a:rPr lang="ru-RU" sz="1800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типа;</a:t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возможности для эффективной самостоятельной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b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78673"/>
            <a:ext cx="8534400" cy="6966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5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24000"/>
            <a:ext cx="10828519" cy="5334000"/>
          </a:xfrm>
        </p:spPr>
        <p:txBody>
          <a:bodyPr>
            <a:noAutofit/>
          </a:bodyPr>
          <a:lstStyle/>
          <a:p>
            <a:r>
              <a:rPr lang="ru-RU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</a:t>
            </a:r>
            <a:r>
              <a:rPr lang="ru-RU" sz="2000" i="1" cap="non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АООП ОБУЧАЮЩИХСЯ С ОВЗ ЗАЛОЖЕНЫ ДИФФЕРЕНЦИРОВАННЫЙ И ДЕЯТЕЛЬНОСТНЫЙ ПОДХОДЫ ПРИНЦИПЫ ПОСТРОЕНИЯ ПРОГРАММЫ – ПРИНЦИПЫ ГОСУДАРСТВЕННОЙ ПОЛИТИКИ РФ В ОБЛАСТИ ОБРАЗОВАНИЯ, ПРИНЦИП УЧЕТА ТИПОЛОГИЧЕСКИХ И ИНДИВИДУАЛЬНЫХ ОБРАЗОВАТЕЛЬНЫХ ПОТРЕБНОСТЕЙ ОБУЧАЮЩИХСЯ, ПРИНЦИП КОРРЕКЦИОННОЙ НАПРАВЛЕННОСТИ ОБРАЗОВАТЕЛЬНОГО ПРОЦЕССА, ПРИНЦИП РАЗВИВАЮЩЕЙ НАПРАВЛЕННОСТИ ОБРАЗОВАТЕЛЬНОГО ПРОЦЕССА, ОНТОГЕНЕТИЧЕСКИЙ ПРИНЦИП, ПРИНЦИП ПРЕЕМСТВЕННОСТИ, ПРИНЦИП НАПРАВЛЕННОСТИ НА ФОРМИРОВАНИЕ ДЕЯТЕЛЬНОСТИ, ПРИНЦИП СОТРУДНИЧЕСТВА С СЕМЬЕЙ И Т.Д. </a:t>
            </a:r>
            <a:r>
              <a:rPr lang="ru-RU" sz="1400" i="1" cap="non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i="1" cap="non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cap="non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БЕРЕТСЯ ИЗ ФГОС, ИЗ ОСНОВНОЙ ОБРАЗОВАТЕЛЬНОЙ ПРОГРАММЫ. ЦЕЛЬ АДАПТИРУЕТСЯ ОТНОСИТЕЛЬНО ОПРЕДЕЛЕННОГО КОНТИНГЕНТА ДЕТЕЙ С ОВЗ</a:t>
            </a:r>
            <a:endParaRPr lang="ru-RU" sz="2000" i="1" cap="none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78378"/>
            <a:ext cx="10323422" cy="1445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 МЕТОДОЛОГИЧЕСКИЕ ОСНОВАНИЯ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057" y="322217"/>
            <a:ext cx="10641874" cy="64007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СООТВЕТСТВУЕТ ОСНОВНЫМ ПРИНЦИПАМ ГОСУДАРСТВЕННОЙ ПОЛИТИКИ РФ В ОБЛАСТИ ОБРАЗОВАНИЯ, ИЗЛОЖЕННЫМ В ЗАКОНЕ РОССИЙСКОЙ ФЕДЕРАЦИИ «ОБ ОБРАЗОВАНИИ»</a:t>
            </a:r>
          </a:p>
          <a:p>
            <a:pPr marL="0" indent="0" algn="ctr">
              <a:buNone/>
            </a:pPr>
            <a:endParaRPr lang="ru-RU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235131"/>
            <a:ext cx="10880771" cy="16197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с ОВЗ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5.2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6400" y="1854926"/>
            <a:ext cx="11158582" cy="4763588"/>
          </a:xfrm>
        </p:spPr>
        <p:txBody>
          <a:bodyPr/>
          <a:lstStyle/>
          <a:p>
            <a:r>
              <a:rPr lang="ru-RU" dirty="0" smtClean="0"/>
              <a:t>ПРЕДНАЗНАЧЕН ДЛЯ ОБУЧАЮЩИХСЯ С ТНР </a:t>
            </a:r>
            <a:r>
              <a:rPr lang="en-US" dirty="0" smtClean="0"/>
              <a:t>ii</a:t>
            </a:r>
            <a:r>
              <a:rPr lang="ru-RU" dirty="0" smtClean="0"/>
              <a:t>,</a:t>
            </a:r>
            <a:r>
              <a:rPr lang="en-US" dirty="0" smtClean="0"/>
              <a:t> iii</a:t>
            </a:r>
            <a:r>
              <a:rPr lang="ru-RU" dirty="0" smtClean="0"/>
              <a:t> УРОВНЕМ РЕЧЕВОГО РАЗВИТИЯ ПРИ АЛАЛИИ, АФАЗИИ, ДИЗАРТРИИ, РИНОЛАЛИИ, ЗАИКАНИИ, С НАРУШЕНИЯМИ ЧТЕНИЯ И ПИСЬМА, А ТАКЖЕ ОБУЧАЮЩИЕ, НЕ ИМЕЮЩИЕ </a:t>
            </a:r>
            <a:r>
              <a:rPr lang="ru-RU" dirty="0" err="1" smtClean="0"/>
              <a:t>онр</a:t>
            </a:r>
            <a:r>
              <a:rPr lang="ru-RU" dirty="0" smtClean="0"/>
              <a:t> при тяжелой степени выраженности заикания.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3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2688</TotalTime>
  <Words>676</Words>
  <Application>Microsoft Office PowerPoint</Application>
  <PresentationFormat>Широкоэкранный</PresentationFormat>
  <Paragraphs>83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Сектор</vt:lpstr>
      <vt:lpstr>Адаптированная основная образовательная программа</vt:lpstr>
      <vt:lpstr>Презентация PowerPoint</vt:lpstr>
      <vt:lpstr>ВАРИАНТЫ ПРОГРАММ ФГОС  НОО И ООО ОБУЧАЮЩИХСЯ С ОВЗ ВАРИАНТЫ ПРОГРАММ </vt:lpstr>
      <vt:lpstr>Презентация PowerPoint</vt:lpstr>
      <vt:lpstr>* ЦЕЛЕВОЙ РАЗДЕЛ – ОПРЕДЕЛЯЕТ ОБЩЕЕ НАЗНАЧЕНИЕ, ЦЕЛИ, ЗАДАЧИ И ПЛАНИРУЕМЫЕ РЕЗУЛЬТАТЫ  - ПОЯСНИТЕЛЬНАЯ ЗАПИСКА - ПЛАНИРУЕМЫЕ РЕЗУЛЬТАТЫ ОСВОЕНИЯ ОБУЧАЮЩИМИСЯ АООП - СИСТЕМА ДОСТИЖЕНИЯ ПЛАНИРУЕМЫХ РЕЗУЛЬТАТОВ ОСВОЕНИЯ АООП * СОДЕРЖАТЕЛЬНЫЙ РАЗДЕЛ – ОПРЕДЕЛЯЕТ ОБЩЕЕ СОДЕРЖАНИЕ ОБРАЗОВАНИЯ ОБУЧАЮЩИХСЯ С ОВЗ - ПРОГРАММА ОТДЕЛЬНЫХ УЧЕБНЫХ ПРЕДМЕТОВ - ПРОГРАММА КОРРЕКЦИОННОЙ РАБОТЫ * ОРГАНИЗАЦИОННЫЙ РАЗДЕЛ  – УЧЕБНЫЙ ПЛАН - КАЛЕНДАРНЫЙ УЧЕБНЫЙ ГРАФИК  - СОДЕРЖАНИЕ ПРОГРАММЫ ВОСПИТАНИЯ И СОЦИАЛИЗАЦИИ ОБУЧАЮЩИХСЯ - СИСТЕМА УСЛОВИЙ РЕАЛИЗАЦИИ АООП </vt:lpstr>
      <vt:lpstr> *формирование общей культуры, духовно-нравственное, гражданское, социальное, личностное и интеллектуальное развитие, развитие творческих способностей, сохранение и укрепление здоровья обучающихся с ОВЗ;  *достижение планируемых результатов освоения АООП , целевых установок, приобретение знаний, умений И навыков;  *становление и развитие личности обучающИмися с ОВЗ;   *создание благоприятных условий для удовлетворения особых образовательных   потребностей обучающихся с ОВЗ;   *обеспечение доступности получения качественного образования;  * выявление и развитие возможностей и способностей обучающихся с ОВЗ, через организацию их общественно полезной деятельности;  * использование в образовательном процессе современных образовательных технологий деятельностного типа;  *предоставление обучающимся возможности для эффективной самостоятельной работы   </vt:lpstr>
      <vt:lpstr>В ОСНОВУ РАЗРАБОТКИ АООП ОБУЧАЮЩИХСЯ С ОВЗ ЗАЛОЖЕНЫ ДИФФЕРЕНЦИРОВАННЫЙ И ДЕЯТЕЛЬНОСТНЫЙ ПОДХОДЫ ПРИНЦИПЫ ПОСТРОЕНИЯ ПРОГРАММЫ – ПРИНЦИПЫ ГОСУДАРСТВЕННОЙ ПОЛИТИКИ РФ В ОБЛАСТИ ОБРАЗОВАНИЯ, ПРИНЦИП УЧЕТА ТИПОЛОГИЧЕСКИХ И ИНДИВИДУАЛЬНЫХ ОБРАЗОВАТЕЛЬНЫХ ПОТРЕБНОСТЕЙ ОБУЧАЮЩИХСЯ, ПРИНЦИП КОРРЕКЦИОННОЙ НАПРАВЛЕННОСТИ ОБРАЗОВАТЕЛЬНОГО ПРОЦЕССА, ПРИНЦИП РАЗВИВАЮЩЕЙ НАПРАВЛЕННОСТИ ОБРАЗОВАТЕЛЬНОГО ПРОЦЕССА, ОНТОГЕНЕТИЧЕСКИЙ ПРИНЦИП, ПРИНЦИП ПРЕЕМСТВЕННОСТИ, ПРИНЦИП НАПРАВЛЕННОСТИ НА ФОРМИРОВАНИЕ ДЕЯТЕЛЬНОСТИ, ПРИНЦИП СОТРУДНИЧЕСТВА С СЕМЬЕЙ И Т.Д.  ЦЕЛЬ РЕАЛИЗАЦИИ ПРОГРАММЫ БЕРЕТСЯ ИЗ ФГОС, ИЗ ОСНОВНОЙ ОБРАЗОВАТЕЛЬНОЙ ПРОГРАММЫ. ЦЕЛЬ АДАПТИРУЕТСЯ ОТНОСИТЕЛЬНО ОПРЕДЕЛЕННОГО КОНТИНГЕНТА ДЕТЕЙ С ОВЗ</vt:lpstr>
      <vt:lpstr>Презентация PowerPoint</vt:lpstr>
      <vt:lpstr>ПРЕДНАЗНАЧЕН ДЛЯ ОБУЧАЮЩИХСЯ С ТНР ii, iii УРОВНЕМ РЕЧЕВОГО РАЗВИТИЯ ПРИ АЛАЛИИ, АФАЗИИ, ДИЗАРТРИИ, РИНОЛАЛИИ, ЗАИКАНИИ, С НАРУШЕНИЯМИ ЧТЕНИЯ И ПИСЬМА, А ТАКЖЕ ОБУЧАЮЩИЕ, НЕ ИМЕЮЩИЕ онр при тяжелой степени выраженности заикания.</vt:lpstr>
      <vt:lpstr>I отделение – для обучающихся с алалией, афазией, ринолалией, дизартрией и заиканием, имеющих ОНР и нарушения чтения и письма, препятствующие обучению в ОО.  Срок освоения АООП НОО 5 лет (1 дополнительный-4 классы), выбор продолжительности обучения остается за ОО.               II отделение – для обучающихся с тяжелой степенью выраженности заикания при нормальном развитии речи. Срок освоения АООП НОО 4 года.  </vt:lpstr>
      <vt:lpstr>Вариант7.1  рекомендуется обучающимся, у которых отмечаются трудности произвольной саморегуляции, проявляющейся в условиях деятельности и организованного поведения, а также устойчивые признаки общей социально-эмоциональной незрелости. Кроме того, у данной категории обучающихся могут быть признаки легкой органической недостаточности центральной нервной системы (ЦНС), выражающиеся в повышенной психической истощаемости с сопутствующим снижением умственной работоспособности и устойчивости к интеллектуальным и эмоциональным нагрузкам, а также типичные, в разной степени выраженные, дисфункции в сферах пространственных представлений, зрительно-моторной координации, фонетико-фонематического развития, нейродинамики и др. Одним из важнейших условий включения обучающегося с ЗПР в среду сверстников без ограничений здоровья является устойчивость форм адаптивного поведения.</vt:lpstr>
      <vt:lpstr> Обучающийся с ЗПР получает образование, полностью соответствующее по итоговым достижениям к моменту завершения обучения образованию обучающихся, не имеющих ограничений по возможностям здоровья, в те же сроки обучения  (1 - 4 классы).  Срок освоения АООП НОО составляет  4 года.      Стандарт устанавливает сроки освоения АООП НОО   от 4 до 6 лет разными группами обучающихся с ОВЗ дифференцированно с учетом их особых образовательных потребностей.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осн</dc:title>
  <dc:creator>User</dc:creator>
  <cp:lastModifiedBy>User</cp:lastModifiedBy>
  <cp:revision>36</cp:revision>
  <dcterms:created xsi:type="dcterms:W3CDTF">2021-09-16T09:26:21Z</dcterms:created>
  <dcterms:modified xsi:type="dcterms:W3CDTF">2021-11-26T06:27:35Z</dcterms:modified>
</cp:coreProperties>
</file>